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73" r:id="rId2"/>
    <p:sldId id="566" r:id="rId3"/>
    <p:sldId id="567" r:id="rId4"/>
    <p:sldId id="568" r:id="rId5"/>
    <p:sldId id="569" r:id="rId6"/>
    <p:sldId id="570" r:id="rId7"/>
    <p:sldId id="571" r:id="rId8"/>
    <p:sldId id="572" r:id="rId9"/>
    <p:sldId id="573" r:id="rId10"/>
  </p:sldIdLst>
  <p:sldSz cx="9144000" cy="6858000" type="screen4x3"/>
  <p:notesSz cx="6858000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tović Dražen" initials="RD" lastIdx="6" clrIdx="0">
    <p:extLst/>
  </p:cmAuthor>
  <p:cmAuthor id="2" name="Brnad Hari" initials="BH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96" autoAdjust="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EB23-60E7-42A3-85CE-37E8769AC07B}" type="datetimeFigureOut">
              <a:rPr lang="hr-HR" smtClean="0"/>
              <a:pPr/>
              <a:t>12.11.2021.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6DA0-A806-4127-B44C-C2998C2FD6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7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EMPACT – base for the operational strategy.</a:t>
            </a:r>
          </a:p>
          <a:p>
            <a:endParaRPr lang="en-GB" dirty="0" smtClean="0"/>
          </a:p>
          <a:p>
            <a:r>
              <a:rPr lang="en-GB" dirty="0" smtClean="0"/>
              <a:t>Initiated and lead by Croatia since (2016) 2017.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2096D-F4A9-471C-8369-7198E97B0E0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1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55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68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IDECXXXV April 2018, Rotterdam Netherlands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6200"/>
            <a:ext cx="5562600" cy="305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20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15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2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2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41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32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23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89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IDECXXXV April 2018, Rotterdam Netherlands 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37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6871" y="6245225"/>
            <a:ext cx="353806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hr-HR" smtClean="0"/>
              <a:t>IDECXXXV April 2018, Rotterdam Netherlands </a:t>
            </a:r>
            <a:endParaRPr lang="hr-HR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2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32751" y="4118985"/>
            <a:ext cx="8322691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ln>
                <a:solidFill>
                  <a:srgbClr val="FFC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" y="3288723"/>
            <a:ext cx="91385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KRIMINALISTIČKO ISTRAŽIVANJE NAPADA NA BANKOMATE </a:t>
            </a:r>
            <a:r>
              <a:rPr lang="hr-H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METODOM </a:t>
            </a:r>
            <a:endParaRPr lang="hr-HR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„BLACK BOX”</a:t>
            </a:r>
            <a:endParaRPr lang="en-GB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083" y="3319501"/>
            <a:ext cx="84537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>
              <a:defRPr/>
            </a:pPr>
            <a:r>
              <a:rPr lang="hr-HR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GB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57942" y="826239"/>
            <a:ext cx="891124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ctr"/>
            <a:endParaRPr lang="hr-HR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algn="ctr"/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MINISTARSTVO UNUTARNJIH POSLOVA</a:t>
            </a:r>
          </a:p>
          <a:p>
            <a:pPr algn="ctr"/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POLICIJSAKA UPRAVA PRIMORSKO-GORANSKA</a:t>
            </a:r>
          </a:p>
          <a:p>
            <a:pPr algn="ctr"/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SEKTOR KRIMINALISTIČKE POLICIJE</a:t>
            </a:r>
          </a:p>
          <a:p>
            <a:pPr algn="ctr"/>
            <a:endPara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Služba organiziranog kriminaliteta</a:t>
            </a:r>
          </a:p>
          <a:p>
            <a:pPr algn="ctr"/>
            <a:endParaRPr lang="hr-H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C:\Users\tstambuk\Desktop\Flag_of_Croat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2" y="376538"/>
            <a:ext cx="1643074" cy="85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20" descr="1 copy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33569" t="21951" r="33250" b="26830"/>
          <a:stretch>
            <a:fillRect/>
          </a:stretch>
        </p:blipFill>
        <p:spPr bwMode="auto">
          <a:xfrm>
            <a:off x="7380298" y="96501"/>
            <a:ext cx="1375144" cy="146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1" y="5935601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Rijeka, studeni 2021. godine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319537" y="1039305"/>
            <a:ext cx="76676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ln>
                <a:solidFill>
                  <a:srgbClr val="FFC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16130" y="2244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ŠTO JE </a:t>
            </a:r>
            <a:r>
              <a:rPr lang="hr-HR" b="1" i="1" dirty="0" smtClean="0">
                <a:solidFill>
                  <a:schemeClr val="bg1"/>
                </a:solidFill>
              </a:rPr>
              <a:t>BLACK BOX</a:t>
            </a:r>
            <a:r>
              <a:rPr lang="hr-HR" b="1" dirty="0" smtClean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19537" y="1371600"/>
            <a:ext cx="780199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00"/>
                </a:solidFill>
              </a:rPr>
              <a:t>„</a:t>
            </a:r>
            <a:r>
              <a:rPr lang="hr-HR" b="1" i="1" dirty="0">
                <a:solidFill>
                  <a:srgbClr val="FFFF00"/>
                </a:solidFill>
              </a:rPr>
              <a:t>Black </a:t>
            </a:r>
            <a:r>
              <a:rPr lang="hr-HR" b="1" i="1" dirty="0" err="1">
                <a:solidFill>
                  <a:srgbClr val="FFFF00"/>
                </a:solidFill>
              </a:rPr>
              <a:t>box</a:t>
            </a:r>
            <a:r>
              <a:rPr lang="hr-HR" b="1" dirty="0">
                <a:solidFill>
                  <a:srgbClr val="FFFF00"/>
                </a:solidFill>
              </a:rPr>
              <a:t>“ </a:t>
            </a:r>
            <a:r>
              <a:rPr lang="hr-HR" dirty="0">
                <a:solidFill>
                  <a:schemeClr val="bg1"/>
                </a:solidFill>
              </a:rPr>
              <a:t>– napadi na bankomate je takav način počinjenja kod kojeg </a:t>
            </a:r>
            <a:r>
              <a:rPr lang="hr-HR" dirty="0" smtClean="0">
                <a:solidFill>
                  <a:schemeClr val="bg1"/>
                </a:solidFill>
              </a:rPr>
              <a:t>počinitelji </a:t>
            </a:r>
            <a:r>
              <a:rPr lang="hr-HR" dirty="0">
                <a:solidFill>
                  <a:schemeClr val="bg1"/>
                </a:solidFill>
              </a:rPr>
              <a:t>izrežu/rastale/izbuše dio maske bankomata kako bi </a:t>
            </a:r>
            <a:r>
              <a:rPr lang="hr-HR" dirty="0" smtClean="0">
                <a:solidFill>
                  <a:schemeClr val="bg1"/>
                </a:solidFill>
              </a:rPr>
              <a:t>omogućili </a:t>
            </a:r>
            <a:r>
              <a:rPr lang="hr-HR" dirty="0">
                <a:solidFill>
                  <a:schemeClr val="bg1"/>
                </a:solidFill>
              </a:rPr>
              <a:t>pristup kablovima instaliranim unutar bankomata. Osim toga, pod </a:t>
            </a:r>
            <a:r>
              <a:rPr lang="hr-HR" i="1" dirty="0">
                <a:solidFill>
                  <a:schemeClr val="bg1"/>
                </a:solidFill>
              </a:rPr>
              <a:t>„</a:t>
            </a:r>
            <a:r>
              <a:rPr lang="hr-HR" i="1" dirty="0" err="1">
                <a:solidFill>
                  <a:schemeClr val="bg1"/>
                </a:solidFill>
              </a:rPr>
              <a:t>black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err="1">
                <a:solidFill>
                  <a:schemeClr val="bg1"/>
                </a:solidFill>
              </a:rPr>
              <a:t>box</a:t>
            </a:r>
            <a:r>
              <a:rPr lang="hr-HR" dirty="0">
                <a:solidFill>
                  <a:schemeClr val="bg1"/>
                </a:solidFill>
              </a:rPr>
              <a:t>“ napadima </a:t>
            </a:r>
            <a:r>
              <a:rPr lang="hr-HR" dirty="0" smtClean="0">
                <a:solidFill>
                  <a:schemeClr val="bg1"/>
                </a:solidFill>
              </a:rPr>
              <a:t>podrazumijevamo </a:t>
            </a:r>
            <a:r>
              <a:rPr lang="hr-HR" dirty="0">
                <a:solidFill>
                  <a:schemeClr val="bg1"/>
                </a:solidFill>
              </a:rPr>
              <a:t>i načine pristupa kablovima kada počinitelji otključaju masku bankomata te otvore bankomat kako bi pristupili kablovima. Nakon toga korištenjem </a:t>
            </a:r>
            <a:r>
              <a:rPr lang="hr-HR" dirty="0" smtClean="0">
                <a:solidFill>
                  <a:schemeClr val="bg1"/>
                </a:solidFill>
              </a:rPr>
              <a:t>zlonamjernih software (virusi, kodovi), bankomatu </a:t>
            </a:r>
            <a:r>
              <a:rPr lang="hr-HR" dirty="0">
                <a:solidFill>
                  <a:schemeClr val="bg1"/>
                </a:solidFill>
              </a:rPr>
              <a:t>daju nalog za isplatu, tako da otuđe sav novac  koji se nalazio u bankomatu, pa su štete vrlo visoke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poznat i kao </a:t>
            </a:r>
            <a:r>
              <a:rPr lang="hr-HR" dirty="0" smtClean="0">
                <a:solidFill>
                  <a:schemeClr val="bg1"/>
                </a:solidFill>
              </a:rPr>
              <a:t>- </a:t>
            </a:r>
            <a:r>
              <a:rPr lang="hr-HR" dirty="0" smtClean="0">
                <a:solidFill>
                  <a:srgbClr val="FFFF00"/>
                </a:solidFill>
              </a:rPr>
              <a:t>„</a:t>
            </a:r>
            <a:r>
              <a:rPr lang="hr-HR" b="1" dirty="0" err="1">
                <a:solidFill>
                  <a:srgbClr val="FFFF00"/>
                </a:solidFill>
              </a:rPr>
              <a:t>J</a:t>
            </a:r>
            <a:r>
              <a:rPr lang="hr-HR" b="1" i="1" dirty="0" err="1">
                <a:solidFill>
                  <a:srgbClr val="FFFF00"/>
                </a:solidFill>
              </a:rPr>
              <a:t>ackpotting</a:t>
            </a:r>
            <a:r>
              <a:rPr lang="hr-HR" dirty="0">
                <a:solidFill>
                  <a:srgbClr val="FFFF00"/>
                </a:solidFill>
              </a:rPr>
              <a:t>“ </a:t>
            </a:r>
            <a:r>
              <a:rPr lang="hr-HR" dirty="0" smtClean="0">
                <a:solidFill>
                  <a:schemeClr val="bg1"/>
                </a:solidFill>
              </a:rPr>
              <a:t>(širi pojam)</a:t>
            </a:r>
            <a:endParaRPr lang="hr-HR" dirty="0"/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U Republici Hrvatskoj prvi </a:t>
            </a:r>
            <a:r>
              <a:rPr lang="hr-HR" i="1" dirty="0">
                <a:solidFill>
                  <a:schemeClr val="bg1"/>
                </a:solidFill>
              </a:rPr>
              <a:t>„</a:t>
            </a:r>
            <a:r>
              <a:rPr lang="hr-HR" i="1" dirty="0" err="1">
                <a:solidFill>
                  <a:schemeClr val="bg1"/>
                </a:solidFill>
              </a:rPr>
              <a:t>black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err="1">
                <a:solidFill>
                  <a:schemeClr val="bg1"/>
                </a:solidFill>
              </a:rPr>
              <a:t>box</a:t>
            </a:r>
            <a:r>
              <a:rPr lang="hr-HR" dirty="0">
                <a:solidFill>
                  <a:schemeClr val="bg1"/>
                </a:solidFill>
              </a:rPr>
              <a:t>“ napadi su otkriveni 2016. te je do sada otkriveno 46 slučajeva </a:t>
            </a:r>
            <a:r>
              <a:rPr lang="hr-HR" i="1" dirty="0">
                <a:solidFill>
                  <a:schemeClr val="bg1"/>
                </a:solidFill>
              </a:rPr>
              <a:t>„</a:t>
            </a:r>
            <a:r>
              <a:rPr lang="hr-HR" i="1" dirty="0" err="1">
                <a:solidFill>
                  <a:schemeClr val="bg1"/>
                </a:solidFill>
              </a:rPr>
              <a:t>black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err="1">
                <a:solidFill>
                  <a:schemeClr val="bg1"/>
                </a:solidFill>
              </a:rPr>
              <a:t>box</a:t>
            </a:r>
            <a:r>
              <a:rPr lang="hr-HR" dirty="0">
                <a:solidFill>
                  <a:schemeClr val="bg1"/>
                </a:solidFill>
              </a:rPr>
              <a:t>“ napada koji su izvršeni u 7 serija. Svaka od tih serija je dio veće  serije napada istih skupina širom Europe</a:t>
            </a:r>
            <a:r>
              <a:rPr lang="hr-HR" dirty="0"/>
              <a:t>.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r-HR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Trebaju li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građani, odnosno korisnici bankomata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biti zabrinuti?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4935"/>
          </a:xfrm>
        </p:spPr>
        <p:txBody>
          <a:bodyPr/>
          <a:lstStyle/>
          <a:p>
            <a:pPr marL="0" indent="0" algn="ctr">
              <a:buNone/>
            </a:pPr>
            <a:r>
              <a:rPr lang="hr-HR" sz="4000" dirty="0" smtClean="0"/>
              <a:t>NE!</a:t>
            </a:r>
            <a:endParaRPr lang="hr-HR" sz="4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07571" y="2419004"/>
            <a:ext cx="8703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pPr algn="ctr"/>
            <a:endParaRPr lang="hr-HR" sz="2400" dirty="0" smtClean="0">
              <a:solidFill>
                <a:schemeClr val="bg1"/>
              </a:solidFill>
            </a:endParaRPr>
          </a:p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Ovo </a:t>
            </a:r>
            <a:r>
              <a:rPr lang="hr-HR" sz="2400" dirty="0">
                <a:solidFill>
                  <a:schemeClr val="bg1"/>
                </a:solidFill>
              </a:rPr>
              <a:t>su napadi kojima počinitelji iskorištavaju </a:t>
            </a:r>
            <a:r>
              <a:rPr lang="hr-HR" sz="2400" dirty="0" smtClean="0">
                <a:solidFill>
                  <a:schemeClr val="bg1"/>
                </a:solidFill>
              </a:rPr>
              <a:t>nedostatke </a:t>
            </a:r>
            <a:r>
              <a:rPr lang="hr-HR" sz="2400" dirty="0">
                <a:solidFill>
                  <a:schemeClr val="bg1"/>
                </a:solidFill>
              </a:rPr>
              <a:t>sustava zaštite bankomata </a:t>
            </a:r>
            <a:endParaRPr lang="hr-HR" sz="2400" dirty="0" smtClean="0">
              <a:solidFill>
                <a:schemeClr val="bg1"/>
              </a:solidFill>
            </a:endParaRPr>
          </a:p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(</a:t>
            </a:r>
            <a:r>
              <a:rPr lang="hr-HR" sz="2400" dirty="0">
                <a:solidFill>
                  <a:schemeClr val="bg1"/>
                </a:solidFill>
              </a:rPr>
              <a:t>fizičke i tehničke zaštite te softvera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hr-HR" sz="2400" dirty="0" smtClean="0">
              <a:solidFill>
                <a:schemeClr val="bg1"/>
              </a:solidFill>
            </a:endParaRPr>
          </a:p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Ne postoji opasnost za osobne podatke i imovinu korisnika</a:t>
            </a:r>
            <a:endParaRPr lang="hr-HR" sz="2400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hr-HR" sz="3600" i="1" u="sng" dirty="0"/>
              <a:t>MODUS OPERANDI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039091"/>
            <a:ext cx="8229601" cy="5237017"/>
          </a:xfrm>
        </p:spPr>
        <p:txBody>
          <a:bodyPr/>
          <a:lstStyle/>
          <a:p>
            <a:pPr lvl="0"/>
            <a:r>
              <a:rPr lang="hr-HR" sz="2000" dirty="0" err="1" smtClean="0"/>
              <a:t>Kibernetički</a:t>
            </a:r>
            <a:r>
              <a:rPr lang="hr-HR" sz="2000" dirty="0" smtClean="0"/>
              <a:t> kriminalitet  - engl. </a:t>
            </a:r>
            <a:r>
              <a:rPr lang="hr-HR" sz="2000" i="1" dirty="0"/>
              <a:t>cyber crime</a:t>
            </a:r>
            <a:r>
              <a:rPr lang="hr-HR" sz="2000" dirty="0" smtClean="0"/>
              <a:t>,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I</a:t>
            </a:r>
            <a:r>
              <a:rPr lang="hr-HR" sz="2000" dirty="0" smtClean="0"/>
              <a:t>zrada </a:t>
            </a:r>
            <a:r>
              <a:rPr lang="hr-HR" sz="2000" dirty="0"/>
              <a:t>zlonamjernih računalnih programa </a:t>
            </a:r>
            <a:r>
              <a:rPr lang="hr-HR" sz="2000" dirty="0" smtClean="0"/>
              <a:t>(virusi</a:t>
            </a:r>
            <a:r>
              <a:rPr lang="hr-HR" sz="2000" dirty="0"/>
              <a:t>, kodovi i sl</a:t>
            </a:r>
            <a:r>
              <a:rPr lang="hr-HR" sz="2000" dirty="0" smtClean="0"/>
              <a:t>.),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Fizički pristup računalnim sustavima bankomata (</a:t>
            </a:r>
            <a:r>
              <a:rPr lang="hr-HR" sz="2000" dirty="0" smtClean="0"/>
              <a:t>topljenjem-taljenjem, rezanjem</a:t>
            </a:r>
            <a:r>
              <a:rPr lang="hr-HR" sz="2000" dirty="0"/>
              <a:t>, bušenjem i </a:t>
            </a:r>
            <a:r>
              <a:rPr lang="hr-HR" sz="2000" dirty="0" smtClean="0"/>
              <a:t>sl.),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Spajanje s računalnim sustavom bankomata (konektori, USB kabeli i sl</a:t>
            </a:r>
            <a:r>
              <a:rPr lang="hr-HR" sz="2000" dirty="0" smtClean="0"/>
              <a:t>.),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Aktivacija zlonamjernih računalnih programa</a:t>
            </a:r>
            <a:r>
              <a:rPr lang="hr-HR" sz="2000" dirty="0" smtClean="0"/>
              <a:t>,</a:t>
            </a:r>
          </a:p>
          <a:p>
            <a:pPr marL="0" lvl="0" indent="0">
              <a:buNone/>
            </a:pPr>
            <a:endParaRPr lang="hr-HR" sz="2000" dirty="0"/>
          </a:p>
          <a:p>
            <a:pPr lvl="0"/>
            <a:r>
              <a:rPr lang="hr-HR" sz="2000" dirty="0"/>
              <a:t>Izdavanje naredbi za isplatu novca.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3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9" y="2410692"/>
            <a:ext cx="2639935" cy="195665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2874" y="2206262"/>
            <a:ext cx="3132888" cy="236551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52098" cy="341653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6425"/>
            <a:ext cx="3052099" cy="115437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59" y="5255411"/>
            <a:ext cx="2394889" cy="138961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44" y="4683385"/>
            <a:ext cx="2654626" cy="196163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59" y="83976"/>
            <a:ext cx="2394889" cy="162428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230"/>
            <a:ext cx="3052098" cy="176679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35" y="24784"/>
            <a:ext cx="2639935" cy="20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50972"/>
            <a:ext cx="3598983" cy="239697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70" y="409660"/>
            <a:ext cx="4402384" cy="29320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7" y="5461023"/>
            <a:ext cx="1874044" cy="124814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53" y="3507971"/>
            <a:ext cx="4882302" cy="325168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822081"/>
            <a:ext cx="3700834" cy="24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8065" y="182880"/>
            <a:ext cx="893618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KRIMINALISTIČKO ISTRAŽIVANJE – Služba organiziranog kriminaliteta PU PG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rgbClr val="FFFF00"/>
                </a:solidFill>
              </a:rPr>
              <a:t>Počinitelji hrvatski </a:t>
            </a:r>
            <a:r>
              <a:rPr lang="hr-HR" b="1" dirty="0" smtClean="0">
                <a:solidFill>
                  <a:srgbClr val="FFFF00"/>
                </a:solidFill>
              </a:rPr>
              <a:t>državljani </a:t>
            </a:r>
            <a:r>
              <a:rPr lang="hr-HR" b="1" dirty="0" smtClean="0">
                <a:solidFill>
                  <a:schemeClr val="bg1"/>
                </a:solidFill>
              </a:rPr>
              <a:t>- prvi </a:t>
            </a:r>
            <a:r>
              <a:rPr lang="hr-HR" b="1" dirty="0">
                <a:solidFill>
                  <a:schemeClr val="bg1"/>
                </a:solidFill>
              </a:rPr>
              <a:t>put</a:t>
            </a:r>
            <a:endParaRPr lang="hr-HR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Period </a:t>
            </a:r>
            <a:r>
              <a:rPr lang="hr-HR" dirty="0">
                <a:solidFill>
                  <a:schemeClr val="bg1"/>
                </a:solidFill>
              </a:rPr>
              <a:t>počinjenja </a:t>
            </a:r>
            <a:r>
              <a:rPr lang="hr-HR" dirty="0" smtClean="0">
                <a:solidFill>
                  <a:schemeClr val="bg1"/>
                </a:solidFill>
              </a:rPr>
              <a:t>kaznenih djela - </a:t>
            </a:r>
            <a:r>
              <a:rPr lang="hr-HR" dirty="0">
                <a:solidFill>
                  <a:srgbClr val="FFFF00"/>
                </a:solidFill>
              </a:rPr>
              <a:t>od siječnja do </a:t>
            </a:r>
            <a:r>
              <a:rPr lang="hr-HR" dirty="0" smtClean="0">
                <a:solidFill>
                  <a:srgbClr val="FFFF00"/>
                </a:solidFill>
              </a:rPr>
              <a:t>studenog 2021. </a:t>
            </a:r>
            <a:r>
              <a:rPr lang="hr-HR" dirty="0" smtClean="0">
                <a:solidFill>
                  <a:schemeClr val="bg1"/>
                </a:solidFill>
              </a:rPr>
              <a:t>godine,</a:t>
            </a:r>
            <a:endParaRPr lang="hr-HR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bg1"/>
                </a:solidFill>
              </a:rPr>
              <a:t>3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osoba obuhvaćeno krim. istraživanjem –</a:t>
            </a:r>
            <a:r>
              <a:rPr lang="hr-HR" dirty="0" smtClean="0">
                <a:solidFill>
                  <a:srgbClr val="FFFF00"/>
                </a:solidFill>
              </a:rPr>
              <a:t>3 osobe uhićene </a:t>
            </a:r>
            <a:r>
              <a:rPr lang="hr-HR" dirty="0" smtClean="0">
                <a:solidFill>
                  <a:schemeClr val="bg1"/>
                </a:solidFill>
              </a:rPr>
              <a:t>i predane pritvorskom nadzorniku (hrvatski </a:t>
            </a:r>
            <a:r>
              <a:rPr lang="hr-HR" dirty="0">
                <a:solidFill>
                  <a:schemeClr val="bg1"/>
                </a:solidFill>
              </a:rPr>
              <a:t>državljani s prebivalištem na području </a:t>
            </a:r>
            <a:r>
              <a:rPr lang="hr-HR" dirty="0" smtClean="0">
                <a:solidFill>
                  <a:schemeClr val="bg1"/>
                </a:solidFill>
              </a:rPr>
              <a:t>Policijske uprave primorsko-goranske),</a:t>
            </a:r>
            <a:endParaRPr lang="hr-HR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Ukupno </a:t>
            </a:r>
            <a:r>
              <a:rPr lang="hr-HR" dirty="0" smtClean="0">
                <a:solidFill>
                  <a:schemeClr val="bg1"/>
                </a:solidFill>
              </a:rPr>
              <a:t>utvrđeno počinjenje </a:t>
            </a:r>
            <a:r>
              <a:rPr lang="hr-HR" b="1" dirty="0">
                <a:solidFill>
                  <a:srgbClr val="FFFF00"/>
                </a:solidFill>
              </a:rPr>
              <a:t>20 KD </a:t>
            </a:r>
            <a:r>
              <a:rPr lang="hr-HR" b="1" dirty="0" smtClean="0">
                <a:solidFill>
                  <a:schemeClr val="bg1"/>
                </a:solidFill>
              </a:rPr>
              <a:t>- </a:t>
            </a:r>
            <a:r>
              <a:rPr lang="pl-PL" b="1" dirty="0" smtClean="0">
                <a:solidFill>
                  <a:schemeClr val="bg1"/>
                </a:solidFill>
              </a:rPr>
              <a:t>Teška </a:t>
            </a:r>
            <a:r>
              <a:rPr lang="pl-PL" b="1" dirty="0">
                <a:solidFill>
                  <a:schemeClr val="bg1"/>
                </a:solidFill>
              </a:rPr>
              <a:t>krađa i Zlouporaba </a:t>
            </a:r>
            <a:r>
              <a:rPr lang="pl-PL" b="1" dirty="0" smtClean="0">
                <a:solidFill>
                  <a:schemeClr val="bg1"/>
                </a:solidFill>
              </a:rPr>
              <a:t>naprava te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2 </a:t>
            </a:r>
            <a:r>
              <a:rPr lang="hr-HR" b="1" dirty="0" smtClean="0">
                <a:solidFill>
                  <a:schemeClr val="bg1"/>
                </a:solidFill>
              </a:rPr>
              <a:t>prekršaja </a:t>
            </a:r>
            <a:r>
              <a:rPr lang="hr-HR" dirty="0" smtClean="0">
                <a:solidFill>
                  <a:schemeClr val="bg1"/>
                </a:solidFill>
              </a:rPr>
              <a:t>(droga i oružje)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18 </a:t>
            </a:r>
            <a:r>
              <a:rPr lang="hr-HR" dirty="0">
                <a:solidFill>
                  <a:schemeClr val="bg1"/>
                </a:solidFill>
              </a:rPr>
              <a:t>KD-a PU </a:t>
            </a:r>
            <a:r>
              <a:rPr lang="hr-HR" dirty="0" smtClean="0">
                <a:solidFill>
                  <a:schemeClr val="bg1"/>
                </a:solidFill>
              </a:rPr>
              <a:t>primorsko-goranska, </a:t>
            </a:r>
            <a:r>
              <a:rPr lang="hr-HR" dirty="0">
                <a:solidFill>
                  <a:schemeClr val="bg1"/>
                </a:solidFill>
              </a:rPr>
              <a:t>2 KD-a PU </a:t>
            </a:r>
            <a:r>
              <a:rPr lang="hr-HR" dirty="0" smtClean="0">
                <a:solidFill>
                  <a:schemeClr val="bg1"/>
                </a:solidFill>
              </a:rPr>
              <a:t>Istarska,</a:t>
            </a:r>
            <a:endParaRPr lang="hr-HR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Provedeno više dokaznih radnji: </a:t>
            </a:r>
            <a:r>
              <a:rPr lang="hr-HR" dirty="0" smtClean="0">
                <a:solidFill>
                  <a:srgbClr val="FFFF00"/>
                </a:solidFill>
              </a:rPr>
              <a:t>pretrage domova, pretrage </a:t>
            </a:r>
            <a:r>
              <a:rPr lang="hr-HR" dirty="0">
                <a:solidFill>
                  <a:srgbClr val="FFFF00"/>
                </a:solidFill>
              </a:rPr>
              <a:t>vozila, </a:t>
            </a:r>
            <a:r>
              <a:rPr lang="hr-HR" dirty="0" smtClean="0">
                <a:solidFill>
                  <a:srgbClr val="FFFF00"/>
                </a:solidFill>
              </a:rPr>
              <a:t>privremeno </a:t>
            </a:r>
            <a:r>
              <a:rPr lang="hr-HR" dirty="0">
                <a:solidFill>
                  <a:srgbClr val="FFFF00"/>
                </a:solidFill>
              </a:rPr>
              <a:t>oduzimanje </a:t>
            </a:r>
            <a:r>
              <a:rPr lang="hr-HR" dirty="0" smtClean="0">
                <a:solidFill>
                  <a:srgbClr val="FFFF00"/>
                </a:solidFill>
              </a:rPr>
              <a:t>predmeta,</a:t>
            </a:r>
            <a:endParaRPr lang="hr-HR" dirty="0">
              <a:solidFill>
                <a:srgbClr val="FFFF0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Dokazi - </a:t>
            </a:r>
            <a:r>
              <a:rPr lang="hr-HR" b="1" dirty="0">
                <a:solidFill>
                  <a:srgbClr val="FFFF00"/>
                </a:solidFill>
              </a:rPr>
              <a:t>oduzeta računalna oprema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korištena za izvršenje KD, </a:t>
            </a:r>
            <a:r>
              <a:rPr lang="hr-HR" b="1" dirty="0">
                <a:solidFill>
                  <a:srgbClr val="FFFF00"/>
                </a:solidFill>
              </a:rPr>
              <a:t>novac</a:t>
            </a:r>
            <a:r>
              <a:rPr lang="hr-HR" dirty="0">
                <a:solidFill>
                  <a:srgbClr val="FFFF00"/>
                </a:solidFill>
              </a:rPr>
              <a:t>, </a:t>
            </a:r>
            <a:r>
              <a:rPr lang="hr-HR" b="1" dirty="0">
                <a:solidFill>
                  <a:srgbClr val="FFFF00"/>
                </a:solidFill>
              </a:rPr>
              <a:t>droga</a:t>
            </a:r>
            <a:r>
              <a:rPr lang="hr-HR" b="1" dirty="0">
                <a:solidFill>
                  <a:schemeClr val="bg1"/>
                </a:solidFill>
              </a:rPr>
              <a:t>, </a:t>
            </a:r>
            <a:r>
              <a:rPr lang="hr-HR" b="1" dirty="0">
                <a:solidFill>
                  <a:srgbClr val="FFFF00"/>
                </a:solidFill>
              </a:rPr>
              <a:t>streljivo</a:t>
            </a:r>
            <a:r>
              <a:rPr lang="hr-HR" b="1" dirty="0">
                <a:solidFill>
                  <a:schemeClr val="bg1"/>
                </a:solidFill>
              </a:rPr>
              <a:t>,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Ukupna imovinska </a:t>
            </a:r>
            <a:r>
              <a:rPr lang="hr-HR" dirty="0" smtClean="0">
                <a:solidFill>
                  <a:schemeClr val="bg1"/>
                </a:solidFill>
              </a:rPr>
              <a:t>korist </a:t>
            </a:r>
            <a:r>
              <a:rPr lang="hr-HR" b="1" dirty="0">
                <a:solidFill>
                  <a:srgbClr val="FFFF00"/>
                </a:solidFill>
              </a:rPr>
              <a:t>152.000 kn</a:t>
            </a:r>
            <a:endParaRPr lang="hr-HR" dirty="0">
              <a:solidFill>
                <a:srgbClr val="FFFF0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Materijalna </a:t>
            </a:r>
            <a:r>
              <a:rPr lang="hr-HR" dirty="0">
                <a:solidFill>
                  <a:srgbClr val="FFFF00"/>
                </a:solidFill>
              </a:rPr>
              <a:t>šteta</a:t>
            </a:r>
            <a:r>
              <a:rPr lang="hr-HR" dirty="0">
                <a:solidFill>
                  <a:schemeClr val="bg1"/>
                </a:solidFill>
              </a:rPr>
              <a:t> nastala oštećenjem bankomata: </a:t>
            </a:r>
            <a:r>
              <a:rPr lang="hr-HR" dirty="0" smtClean="0">
                <a:solidFill>
                  <a:srgbClr val="FFFF00"/>
                </a:solidFill>
              </a:rPr>
              <a:t>više </a:t>
            </a:r>
            <a:r>
              <a:rPr lang="hr-HR" dirty="0">
                <a:solidFill>
                  <a:srgbClr val="FFFF00"/>
                </a:solidFill>
              </a:rPr>
              <a:t>stotina tisuća kuna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Oštećene </a:t>
            </a:r>
            <a:r>
              <a:rPr lang="hr-HR" dirty="0">
                <a:solidFill>
                  <a:srgbClr val="FFFF00"/>
                </a:solidFill>
              </a:rPr>
              <a:t>3 </a:t>
            </a:r>
            <a:r>
              <a:rPr lang="hr-HR" dirty="0" smtClean="0">
                <a:solidFill>
                  <a:srgbClr val="FFFF00"/>
                </a:solidFill>
              </a:rPr>
              <a:t>novčarske ustanove</a:t>
            </a:r>
            <a:endParaRPr lang="hr-HR" dirty="0">
              <a:solidFill>
                <a:srgbClr val="FFFF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14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844"/>
            <a:ext cx="9144000" cy="4516625"/>
          </a:xfrm>
          <a:prstGeom prst="rect">
            <a:avLst/>
          </a:prstGeom>
        </p:spPr>
      </p:pic>
      <p:sp>
        <p:nvSpPr>
          <p:cNvPr id="2" name="Dijagram toka: Izdvajanje 1"/>
          <p:cNvSpPr/>
          <p:nvPr/>
        </p:nvSpPr>
        <p:spPr bwMode="auto">
          <a:xfrm>
            <a:off x="2259874" y="2547257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ijagram toka: Izdvajanje 3"/>
          <p:cNvSpPr/>
          <p:nvPr/>
        </p:nvSpPr>
        <p:spPr bwMode="auto">
          <a:xfrm>
            <a:off x="2908663" y="1138844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ijagram toka: Izdvajanje 4"/>
          <p:cNvSpPr/>
          <p:nvPr/>
        </p:nvSpPr>
        <p:spPr bwMode="auto">
          <a:xfrm>
            <a:off x="3052354" y="1447999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ijagram toka: Izdvajanje 5"/>
          <p:cNvSpPr/>
          <p:nvPr/>
        </p:nvSpPr>
        <p:spPr bwMode="auto">
          <a:xfrm>
            <a:off x="3339737" y="1495897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ijagram toka: Izdvajanje 6"/>
          <p:cNvSpPr/>
          <p:nvPr/>
        </p:nvSpPr>
        <p:spPr bwMode="auto">
          <a:xfrm>
            <a:off x="4868091" y="2124892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ijagram toka: Izdvajanje 7"/>
          <p:cNvSpPr/>
          <p:nvPr/>
        </p:nvSpPr>
        <p:spPr bwMode="auto">
          <a:xfrm>
            <a:off x="4985656" y="2625633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ijagram toka: Izdvajanje 8"/>
          <p:cNvSpPr/>
          <p:nvPr/>
        </p:nvSpPr>
        <p:spPr bwMode="auto">
          <a:xfrm>
            <a:off x="4841964" y="3509181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ijagram toka: Izdvajanje 9"/>
          <p:cNvSpPr/>
          <p:nvPr/>
        </p:nvSpPr>
        <p:spPr bwMode="auto">
          <a:xfrm>
            <a:off x="5299165" y="3509181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ijagram toka: Izdvajanje 10"/>
          <p:cNvSpPr/>
          <p:nvPr/>
        </p:nvSpPr>
        <p:spPr bwMode="auto">
          <a:xfrm>
            <a:off x="5965371" y="5394212"/>
            <a:ext cx="287383" cy="261257"/>
          </a:xfrm>
          <a:prstGeom prst="flowChartExtra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" y="3067395"/>
            <a:ext cx="907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	HVALA NA PAŽNJI!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P - Službeno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P - Službeno" id="{BFC2ACBC-4295-484E-A913-0031AA4050AF}" vid="{B054253A-8351-434F-8CAE-BD4894817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MUP - Službeno</Template>
  <TotalTime>23270</TotalTime>
  <Words>438</Words>
  <Application>Microsoft Office PowerPoint</Application>
  <PresentationFormat>Prikaz na zaslonu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Wingdings</vt:lpstr>
      <vt:lpstr>MUP - Službeno</vt:lpstr>
      <vt:lpstr>PowerPoint prezentacija</vt:lpstr>
      <vt:lpstr>PowerPoint prezentacija</vt:lpstr>
      <vt:lpstr>Trebaju li građani, odnosno korisnici bankomata biti zabrinuti? </vt:lpstr>
      <vt:lpstr>MODUS OPERANDI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Pervan Anto</dc:creator>
  <cp:lastModifiedBy>korisnik</cp:lastModifiedBy>
  <cp:revision>924</cp:revision>
  <cp:lastPrinted>2019-01-23T13:12:05Z</cp:lastPrinted>
  <dcterms:created xsi:type="dcterms:W3CDTF">2011-05-20T23:07:54Z</dcterms:created>
  <dcterms:modified xsi:type="dcterms:W3CDTF">2021-11-12T11:33:12Z</dcterms:modified>
</cp:coreProperties>
</file>